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65" r:id="rId4"/>
    <p:sldId id="279" r:id="rId5"/>
    <p:sldId id="268" r:id="rId6"/>
    <p:sldId id="269" r:id="rId7"/>
    <p:sldId id="277" r:id="rId8"/>
    <p:sldId id="278" r:id="rId9"/>
    <p:sldId id="271" r:id="rId10"/>
    <p:sldId id="272" r:id="rId11"/>
    <p:sldId id="273" r:id="rId12"/>
    <p:sldId id="274"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62" autoAdjust="0"/>
  </p:normalViewPr>
  <p:slideViewPr>
    <p:cSldViewPr>
      <p:cViewPr varScale="1">
        <p:scale>
          <a:sx n="62" d="100"/>
          <a:sy n="62" d="100"/>
        </p:scale>
        <p:origin x="16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A2B51-02AE-4124-AC35-C234E5B0FAD1}" type="datetimeFigureOut">
              <a:rPr lang="en-US" smtClean="0"/>
              <a:pPr/>
              <a:t>2/8/2016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6DBFA-DEC2-4C90-A379-13DB881DB036}" type="slidenum">
              <a:rPr lang="en-IN" smtClean="0"/>
              <a:pPr/>
              <a:t>‹#›</a:t>
            </a:fld>
            <a:endParaRPr lang="en-IN"/>
          </a:p>
        </p:txBody>
      </p:sp>
    </p:spTree>
    <p:extLst>
      <p:ext uri="{BB962C8B-B14F-4D97-AF65-F5344CB8AC3E}">
        <p14:creationId xmlns:p14="http://schemas.microsoft.com/office/powerpoint/2010/main" val="147398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Diagrams showing the classic (A) and new (B) classification of bicuspid aortic valve phenotypes. The classic classification is basically based on demonstration of two fused aortic cusps, whereas new classification on the orientation of the fused bicuspid aortic valve </a:t>
            </a:r>
            <a:endParaRPr lang="en-IN" dirty="0" smtClean="0"/>
          </a:p>
          <a:p>
            <a:r>
              <a:rPr lang="en-IN" dirty="0" smtClean="0"/>
              <a:t>AP</a:t>
            </a:r>
            <a:r>
              <a:rPr lang="en-IN" dirty="0" smtClean="0"/>
              <a:t>: anterior-posterior, BAV-AP: bicuspid aortic valve with fusion of the right and left coronary cusps, BAV-RL: bicuspid aortic valve with fusion of the right or left coronary cusp and </a:t>
            </a:r>
            <a:r>
              <a:rPr lang="en-IN" dirty="0" err="1" smtClean="0"/>
              <a:t>noncoronary</a:t>
            </a:r>
            <a:r>
              <a:rPr lang="en-IN" dirty="0" smtClean="0"/>
              <a:t> cusp,</a:t>
            </a:r>
            <a:endParaRPr lang="en-IN" dirty="0"/>
          </a:p>
        </p:txBody>
      </p:sp>
      <p:sp>
        <p:nvSpPr>
          <p:cNvPr id="4" name="Slide Number Placeholder 3"/>
          <p:cNvSpPr>
            <a:spLocks noGrp="1"/>
          </p:cNvSpPr>
          <p:nvPr>
            <p:ph type="sldNum" sz="quarter" idx="10"/>
          </p:nvPr>
        </p:nvSpPr>
        <p:spPr/>
        <p:txBody>
          <a:bodyPr/>
          <a:lstStyle/>
          <a:p>
            <a:fld id="{DEA6DBFA-DEC2-4C90-A379-13DB881DB036}" type="slidenum">
              <a:rPr lang="en-IN" smtClean="0"/>
              <a:pPr/>
              <a:t>9</a:t>
            </a:fld>
            <a:endParaRPr lang="en-IN"/>
          </a:p>
        </p:txBody>
      </p:sp>
    </p:spTree>
    <p:extLst>
      <p:ext uri="{BB962C8B-B14F-4D97-AF65-F5344CB8AC3E}">
        <p14:creationId xmlns:p14="http://schemas.microsoft.com/office/powerpoint/2010/main" val="226154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222B817-56EF-4395-96F9-BACB882EEC1C}" type="datetimeFigureOut">
              <a:rPr lang="en-US" smtClean="0"/>
              <a:pPr/>
              <a:t>2/8/2016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22B817-56EF-4395-96F9-BACB882EEC1C}" type="datetimeFigureOut">
              <a:rPr lang="en-US" smtClean="0"/>
              <a:pPr/>
              <a:t>2/8/2016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22B817-56EF-4395-96F9-BACB882EEC1C}" type="datetimeFigureOut">
              <a:rPr lang="en-US" smtClean="0"/>
              <a:pPr/>
              <a:t>2/8/2016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22B817-56EF-4395-96F9-BACB882EEC1C}" type="datetimeFigureOut">
              <a:rPr lang="en-US" smtClean="0"/>
              <a:pPr/>
              <a:t>2/8/2016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2B817-56EF-4395-96F9-BACB882EEC1C}" type="datetimeFigureOut">
              <a:rPr lang="en-US" smtClean="0"/>
              <a:pPr/>
              <a:t>2/8/2016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222B817-56EF-4395-96F9-BACB882EEC1C}" type="datetimeFigureOut">
              <a:rPr lang="en-US" smtClean="0"/>
              <a:pPr/>
              <a:t>2/8/2016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222B817-56EF-4395-96F9-BACB882EEC1C}" type="datetimeFigureOut">
              <a:rPr lang="en-US" smtClean="0"/>
              <a:pPr/>
              <a:t>2/8/2016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222B817-56EF-4395-96F9-BACB882EEC1C}" type="datetimeFigureOut">
              <a:rPr lang="en-US" smtClean="0"/>
              <a:pPr/>
              <a:t>2/8/2016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2B817-56EF-4395-96F9-BACB882EEC1C}" type="datetimeFigureOut">
              <a:rPr lang="en-US" smtClean="0"/>
              <a:pPr/>
              <a:t>2/8/2016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2B817-56EF-4395-96F9-BACB882EEC1C}" type="datetimeFigureOut">
              <a:rPr lang="en-US" smtClean="0"/>
              <a:pPr/>
              <a:t>2/8/2016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2B817-56EF-4395-96F9-BACB882EEC1C}" type="datetimeFigureOut">
              <a:rPr lang="en-US" smtClean="0"/>
              <a:pPr/>
              <a:t>2/8/2016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9F399B-1AF5-45F4-9155-66FC2050BE1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2B817-56EF-4395-96F9-BACB882EEC1C}" type="datetimeFigureOut">
              <a:rPr lang="en-US" smtClean="0"/>
              <a:pPr/>
              <a:t>2/8/2016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F399B-1AF5-45F4-9155-66FC2050BE1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DESSERT</a:t>
            </a:r>
            <a:endParaRPr lang="en-IN" dirty="0"/>
          </a:p>
        </p:txBody>
      </p:sp>
      <p:sp>
        <p:nvSpPr>
          <p:cNvPr id="3" name="Subtitle 2"/>
          <p:cNvSpPr>
            <a:spLocks noGrp="1"/>
          </p:cNvSpPr>
          <p:nvPr>
            <p:ph type="subTitle" idx="1"/>
          </p:nvPr>
        </p:nvSpPr>
        <p:spPr/>
        <p:txBody>
          <a:bodyPr/>
          <a:lstStyle/>
          <a:p>
            <a:r>
              <a:rPr lang="en-US" dirty="0" smtClean="0"/>
              <a:t>Dr Nair </a:t>
            </a:r>
            <a:r>
              <a:rPr lang="en-US" dirty="0" err="1" smtClean="0"/>
              <a:t>Anishkumar</a:t>
            </a:r>
            <a:endParaRPr lang="en-US" dirty="0" smtClean="0"/>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BAV </a:t>
            </a:r>
            <a:r>
              <a:rPr lang="en-IN" dirty="0" err="1" smtClean="0"/>
              <a:t>Aortopathy</a:t>
            </a:r>
            <a:endParaRPr lang="en-IN" dirty="0"/>
          </a:p>
        </p:txBody>
      </p:sp>
      <p:sp>
        <p:nvSpPr>
          <p:cNvPr id="3" name="Content Placeholder 2"/>
          <p:cNvSpPr>
            <a:spLocks noGrp="1"/>
          </p:cNvSpPr>
          <p:nvPr>
            <p:ph idx="1"/>
          </p:nvPr>
        </p:nvSpPr>
        <p:spPr>
          <a:xfrm>
            <a:off x="457200" y="4529134"/>
            <a:ext cx="8229600" cy="2328866"/>
          </a:xfrm>
        </p:spPr>
        <p:txBody>
          <a:bodyPr>
            <a:normAutofit/>
          </a:bodyPr>
          <a:lstStyle/>
          <a:p>
            <a:r>
              <a:rPr lang="en-IN" dirty="0"/>
              <a:t>T</a:t>
            </a:r>
            <a:r>
              <a:rPr lang="en-IN" dirty="0" smtClean="0"/>
              <a:t>he </a:t>
            </a:r>
            <a:r>
              <a:rPr lang="en-IN" dirty="0"/>
              <a:t>most common type, </a:t>
            </a:r>
            <a:endParaRPr lang="en-IN" dirty="0" smtClean="0"/>
          </a:p>
          <a:p>
            <a:r>
              <a:rPr lang="en-IN" dirty="0"/>
              <a:t>A</a:t>
            </a:r>
            <a:r>
              <a:rPr lang="en-IN" dirty="0" smtClean="0"/>
              <a:t>ssociated </a:t>
            </a:r>
            <a:r>
              <a:rPr lang="en-IN" dirty="0"/>
              <a:t>with an older age </a:t>
            </a:r>
            <a:r>
              <a:rPr lang="en-IN" dirty="0" smtClean="0"/>
              <a:t> at </a:t>
            </a:r>
            <a:r>
              <a:rPr lang="en-IN" dirty="0"/>
              <a:t>diagnosis (&gt;50 years), </a:t>
            </a:r>
            <a:r>
              <a:rPr lang="en-IN" dirty="0" err="1"/>
              <a:t>valvular</a:t>
            </a:r>
            <a:r>
              <a:rPr lang="en-IN" dirty="0"/>
              <a:t> </a:t>
            </a:r>
            <a:r>
              <a:rPr lang="en-IN" dirty="0" smtClean="0"/>
              <a:t>stenosis </a:t>
            </a:r>
            <a:r>
              <a:rPr lang="en-IN" dirty="0"/>
              <a:t>and </a:t>
            </a:r>
            <a:r>
              <a:rPr lang="en-IN" dirty="0" smtClean="0"/>
              <a:t> the </a:t>
            </a:r>
            <a:r>
              <a:rPr lang="en-IN" dirty="0"/>
              <a:t>RL fusion pattern</a:t>
            </a:r>
          </a:p>
          <a:p>
            <a:endParaRPr lang="en-IN" dirty="0"/>
          </a:p>
        </p:txBody>
      </p:sp>
      <p:pic>
        <p:nvPicPr>
          <p:cNvPr id="30722" name="Picture 2"/>
          <p:cNvPicPr>
            <a:picLocks noChangeAspect="1" noChangeArrowheads="1"/>
          </p:cNvPicPr>
          <p:nvPr/>
        </p:nvPicPr>
        <p:blipFill>
          <a:blip r:embed="rId2"/>
          <a:srcRect/>
          <a:stretch>
            <a:fillRect/>
          </a:stretch>
        </p:blipFill>
        <p:spPr bwMode="auto">
          <a:xfrm>
            <a:off x="2123728" y="1223155"/>
            <a:ext cx="5161971" cy="35004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3216"/>
            <a:ext cx="8229600" cy="2125659"/>
          </a:xfrm>
        </p:spPr>
        <p:txBody>
          <a:bodyPr>
            <a:normAutofit/>
          </a:bodyPr>
          <a:lstStyle/>
          <a:p>
            <a:r>
              <a:rPr lang="en-IN" dirty="0" smtClean="0"/>
              <a:t>F</a:t>
            </a:r>
            <a:r>
              <a:rPr lang="en-IN" dirty="0" smtClean="0"/>
              <a:t>requently </a:t>
            </a:r>
            <a:r>
              <a:rPr lang="en-IN" dirty="0"/>
              <a:t>extending into the transverse aortic arch </a:t>
            </a:r>
            <a:r>
              <a:rPr lang="en-IN" dirty="0" smtClean="0"/>
              <a:t>and RN </a:t>
            </a:r>
            <a:r>
              <a:rPr lang="en-IN" dirty="0"/>
              <a:t>fusion pattern</a:t>
            </a:r>
          </a:p>
          <a:p>
            <a:endParaRPr lang="en-IN" dirty="0"/>
          </a:p>
        </p:txBody>
      </p:sp>
      <p:pic>
        <p:nvPicPr>
          <p:cNvPr id="31746" name="Picture 2"/>
          <p:cNvPicPr>
            <a:picLocks noChangeAspect="1" noChangeArrowheads="1"/>
          </p:cNvPicPr>
          <p:nvPr/>
        </p:nvPicPr>
        <p:blipFill>
          <a:blip r:embed="rId2"/>
          <a:srcRect/>
          <a:stretch>
            <a:fillRect/>
          </a:stretch>
        </p:blipFill>
        <p:spPr bwMode="auto">
          <a:xfrm>
            <a:off x="2143108" y="1628800"/>
            <a:ext cx="4857784" cy="3268789"/>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p:spPr>
        <p:txBody>
          <a:bodyPr/>
          <a:lstStyle/>
          <a:p>
            <a:r>
              <a:rPr lang="en-IN" dirty="0" smtClean="0"/>
              <a:t>BAV </a:t>
            </a:r>
            <a:r>
              <a:rPr lang="en-IN" dirty="0" err="1" smtClean="0"/>
              <a:t>Aortopathy</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15" y="4303713"/>
            <a:ext cx="8229600" cy="2554287"/>
          </a:xfrm>
        </p:spPr>
        <p:txBody>
          <a:bodyPr>
            <a:normAutofit lnSpcReduction="10000"/>
          </a:bodyPr>
          <a:lstStyle/>
          <a:p>
            <a:r>
              <a:rPr lang="en-IN" dirty="0" smtClean="0"/>
              <a:t>Type 3 also </a:t>
            </a:r>
            <a:r>
              <a:rPr lang="en-IN" dirty="0"/>
              <a:t>called the root </a:t>
            </a:r>
            <a:r>
              <a:rPr lang="en-IN" dirty="0" smtClean="0"/>
              <a:t>phenotype</a:t>
            </a:r>
          </a:p>
          <a:p>
            <a:r>
              <a:rPr lang="en-IN" dirty="0"/>
              <a:t>A</a:t>
            </a:r>
            <a:r>
              <a:rPr lang="en-IN" dirty="0" smtClean="0"/>
              <a:t>ssociated </a:t>
            </a:r>
            <a:r>
              <a:rPr lang="en-IN" dirty="0"/>
              <a:t>with a younger age at </a:t>
            </a:r>
            <a:r>
              <a:rPr lang="en-IN" dirty="0" smtClean="0"/>
              <a:t>diagnosis (&lt;40 </a:t>
            </a:r>
            <a:r>
              <a:rPr lang="en-IN" dirty="0"/>
              <a:t>years), male sex, and aortic </a:t>
            </a:r>
            <a:r>
              <a:rPr lang="en-IN" dirty="0" smtClean="0"/>
              <a:t>regurgitation</a:t>
            </a:r>
            <a:endParaRPr lang="en-IN" dirty="0"/>
          </a:p>
          <a:p>
            <a:r>
              <a:rPr lang="en-IN" dirty="0" smtClean="0"/>
              <a:t>This type </a:t>
            </a:r>
            <a:r>
              <a:rPr lang="en-IN" dirty="0" err="1" smtClean="0"/>
              <a:t>ofbicuspid</a:t>
            </a:r>
            <a:r>
              <a:rPr lang="en-IN" dirty="0" smtClean="0"/>
              <a:t> </a:t>
            </a:r>
            <a:r>
              <a:rPr lang="en-IN" dirty="0" err="1" smtClean="0"/>
              <a:t>aortopathy</a:t>
            </a:r>
            <a:r>
              <a:rPr lang="en-IN" dirty="0" smtClean="0"/>
              <a:t> </a:t>
            </a:r>
            <a:r>
              <a:rPr lang="en-IN" dirty="0"/>
              <a:t>is most likely to be </a:t>
            </a:r>
            <a:r>
              <a:rPr lang="en-IN" dirty="0" smtClean="0"/>
              <a:t>associated with a genetic cause</a:t>
            </a:r>
          </a:p>
          <a:p>
            <a:endParaRPr lang="en-IN" dirty="0"/>
          </a:p>
        </p:txBody>
      </p:sp>
      <p:pic>
        <p:nvPicPr>
          <p:cNvPr id="32770" name="Picture 2"/>
          <p:cNvPicPr>
            <a:picLocks noChangeAspect="1" noChangeArrowheads="1"/>
          </p:cNvPicPr>
          <p:nvPr/>
        </p:nvPicPr>
        <p:blipFill>
          <a:blip r:embed="rId2"/>
          <a:srcRect/>
          <a:stretch>
            <a:fillRect/>
          </a:stretch>
        </p:blipFill>
        <p:spPr bwMode="auto">
          <a:xfrm>
            <a:off x="2411760" y="1206237"/>
            <a:ext cx="4857432" cy="3071834"/>
          </a:xfrm>
          <a:prstGeom prst="rect">
            <a:avLst/>
          </a:prstGeom>
          <a:noFill/>
          <a:ln w="9525">
            <a:noFill/>
            <a:miter lim="800000"/>
            <a:headEnd/>
            <a:tailEnd/>
          </a:ln>
          <a:effectLst/>
        </p:spPr>
      </p:pic>
      <p:sp>
        <p:nvSpPr>
          <p:cNvPr id="5" name="Title 1"/>
          <p:cNvSpPr>
            <a:spLocks noGrp="1"/>
          </p:cNvSpPr>
          <p:nvPr>
            <p:ph type="title"/>
          </p:nvPr>
        </p:nvSpPr>
        <p:spPr/>
        <p:txBody>
          <a:bodyPr/>
          <a:lstStyle/>
          <a:p>
            <a:r>
              <a:rPr lang="en-IN" dirty="0" smtClean="0"/>
              <a:t>BAV </a:t>
            </a:r>
            <a:r>
              <a:rPr lang="en-IN" dirty="0" err="1" smtClean="0"/>
              <a:t>Aortopathy</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Frequency of </a:t>
            </a:r>
            <a:r>
              <a:rPr lang="en-IN" dirty="0" err="1" smtClean="0"/>
              <a:t>Eisenmenger</a:t>
            </a:r>
            <a:r>
              <a:rPr lang="en-IN" dirty="0" smtClean="0"/>
              <a:t>- Paul wood series</a:t>
            </a:r>
            <a:endParaRPr lang="en-IN" dirty="0"/>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rotWithShape="1">
          <a:blip r:embed="rId2"/>
          <a:srcRect t="9895"/>
          <a:stretch/>
        </p:blipFill>
        <p:spPr bwMode="auto">
          <a:xfrm>
            <a:off x="899592" y="1600200"/>
            <a:ext cx="7344816" cy="523832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Hemodynamic </a:t>
            </a:r>
            <a:r>
              <a:rPr lang="en-US" dirty="0" smtClean="0">
                <a:solidFill>
                  <a:schemeClr val="accent1"/>
                </a:solidFill>
              </a:rPr>
              <a:t>classification of VSD </a:t>
            </a:r>
            <a:endParaRPr lang="en-US" dirty="0">
              <a:solidFill>
                <a:schemeClr val="accent1"/>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accent2"/>
                </a:solidFill>
              </a:rPr>
              <a:t>Restrictive</a:t>
            </a:r>
            <a:r>
              <a:rPr lang="en-US" dirty="0" smtClean="0"/>
              <a:t>-</a:t>
            </a:r>
          </a:p>
          <a:p>
            <a:pPr>
              <a:buNone/>
            </a:pPr>
            <a:r>
              <a:rPr lang="en-US" dirty="0" smtClean="0"/>
              <a:t>                             LVSP &gt; RVSP</a:t>
            </a:r>
          </a:p>
          <a:p>
            <a:pPr>
              <a:buNone/>
            </a:pPr>
            <a:r>
              <a:rPr lang="en-US" dirty="0" smtClean="0"/>
              <a:t>                             </a:t>
            </a:r>
            <a:r>
              <a:rPr lang="en-US" dirty="0" err="1" smtClean="0"/>
              <a:t>pulm</a:t>
            </a:r>
            <a:r>
              <a:rPr lang="en-US" dirty="0" smtClean="0"/>
              <a:t> /aortic systolic pressure ratio &lt; 0.3</a:t>
            </a:r>
          </a:p>
          <a:p>
            <a:pPr>
              <a:buNone/>
            </a:pPr>
            <a:r>
              <a:rPr lang="en-US" dirty="0" smtClean="0"/>
              <a:t>                             </a:t>
            </a:r>
            <a:r>
              <a:rPr lang="en-US" dirty="0" err="1" smtClean="0"/>
              <a:t>Qp</a:t>
            </a:r>
            <a:r>
              <a:rPr lang="en-US" dirty="0" smtClean="0"/>
              <a:t> / Qs&lt;1.4/1</a:t>
            </a:r>
          </a:p>
          <a:p>
            <a:r>
              <a:rPr lang="en-US" dirty="0" smtClean="0">
                <a:solidFill>
                  <a:schemeClr val="accent2"/>
                </a:solidFill>
              </a:rPr>
              <a:t>Moderately restrictive </a:t>
            </a:r>
            <a:r>
              <a:rPr lang="en-US" dirty="0" smtClean="0"/>
              <a:t>– </a:t>
            </a:r>
          </a:p>
          <a:p>
            <a:pPr>
              <a:buNone/>
            </a:pPr>
            <a:r>
              <a:rPr lang="en-US" dirty="0"/>
              <a:t> </a:t>
            </a:r>
            <a:r>
              <a:rPr lang="en-US" dirty="0" smtClean="0"/>
              <a:t>                             RVSP high, but less than LVSP</a:t>
            </a:r>
          </a:p>
          <a:p>
            <a:pPr>
              <a:buNone/>
            </a:pPr>
            <a:r>
              <a:rPr lang="en-US" dirty="0" smtClean="0"/>
              <a:t>                             - </a:t>
            </a:r>
            <a:r>
              <a:rPr lang="en-US" dirty="0" err="1" smtClean="0"/>
              <a:t>Qp</a:t>
            </a:r>
            <a:r>
              <a:rPr lang="en-US" dirty="0" smtClean="0"/>
              <a:t>/Qs 1.4/2.2</a:t>
            </a:r>
          </a:p>
          <a:p>
            <a:pPr marL="342900" lvl="2" indent="-342900"/>
            <a:r>
              <a:rPr lang="en-US" sz="3400" dirty="0" smtClean="0">
                <a:solidFill>
                  <a:schemeClr val="accent2"/>
                </a:solidFill>
              </a:rPr>
              <a:t>Non restrictive </a:t>
            </a:r>
            <a:r>
              <a:rPr lang="en-US" sz="3400" dirty="0" smtClean="0"/>
              <a:t>-</a:t>
            </a:r>
          </a:p>
          <a:p>
            <a:pPr marL="342900" lvl="2" indent="-342900">
              <a:buNone/>
            </a:pPr>
            <a:r>
              <a:rPr lang="en-US" sz="3400" dirty="0" smtClean="0"/>
              <a:t>                              RVSP , LVSP, PA , Aortic systolic pressures   			equal</a:t>
            </a:r>
          </a:p>
          <a:p>
            <a:pPr>
              <a:buNone/>
            </a:pPr>
            <a:r>
              <a:rPr lang="en-US" dirty="0" smtClean="0"/>
              <a:t>                                 </a:t>
            </a:r>
            <a:r>
              <a:rPr lang="en-US" dirty="0" err="1" smtClean="0"/>
              <a:t>Qp</a:t>
            </a:r>
            <a:r>
              <a:rPr lang="en-US" dirty="0" smtClean="0"/>
              <a:t>/Qs &gt;2.2</a:t>
            </a:r>
          </a:p>
          <a:p>
            <a:pPr>
              <a:buNone/>
            </a:pPr>
            <a:r>
              <a:rPr lang="en-US" dirty="0" smtClean="0"/>
              <a:t>                                 Flow determined by PVR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PDA classification</a:t>
            </a:r>
            <a:endParaRPr lang="en-IN" dirty="0"/>
          </a:p>
        </p:txBody>
      </p:sp>
      <p:sp>
        <p:nvSpPr>
          <p:cNvPr id="3" name="Content Placeholder 2"/>
          <p:cNvSpPr>
            <a:spLocks noGrp="1"/>
          </p:cNvSpPr>
          <p:nvPr>
            <p:ph idx="1"/>
          </p:nvPr>
        </p:nvSpPr>
        <p:spPr>
          <a:xfrm>
            <a:off x="431195" y="1844824"/>
            <a:ext cx="8229600" cy="4525963"/>
          </a:xfrm>
        </p:spPr>
        <p:txBody>
          <a:bodyPr>
            <a:normAutofit/>
          </a:bodyPr>
          <a:lstStyle/>
          <a:p>
            <a:r>
              <a:rPr lang="en-US" dirty="0" smtClean="0"/>
              <a:t>Large </a:t>
            </a:r>
            <a:r>
              <a:rPr lang="en-US" dirty="0" smtClean="0"/>
              <a:t>PDA </a:t>
            </a:r>
            <a:r>
              <a:rPr lang="en-US" dirty="0" smtClean="0"/>
              <a:t>-  </a:t>
            </a:r>
            <a:r>
              <a:rPr lang="en-US" dirty="0" smtClean="0"/>
              <a:t>≥ </a:t>
            </a:r>
            <a:r>
              <a:rPr lang="en-IN" dirty="0" smtClean="0"/>
              <a:t>diameter than 1 of the proximal branch pulmonary arteries.</a:t>
            </a:r>
          </a:p>
          <a:p>
            <a:r>
              <a:rPr lang="en-IN" dirty="0" smtClean="0"/>
              <a:t>Moderate PDA </a:t>
            </a:r>
            <a:r>
              <a:rPr lang="en-US" dirty="0" smtClean="0"/>
              <a:t>&lt; </a:t>
            </a:r>
            <a:r>
              <a:rPr lang="en-IN" dirty="0" smtClean="0"/>
              <a:t>diameter than 1 of the proximal branch pulmonary arteries with some degree of LA/LV dilation.</a:t>
            </a:r>
          </a:p>
          <a:p>
            <a:r>
              <a:rPr lang="en-IN" dirty="0" smtClean="0"/>
              <a:t>Small PDA - no </a:t>
            </a:r>
            <a:r>
              <a:rPr lang="en-IN" dirty="0" smtClean="0"/>
              <a:t>dilation of the left atrium or left ventricle.</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r>
              <a:rPr lang="en-IN" dirty="0" smtClean="0"/>
              <a:t>PULMONARY HYPERTENSION HISTOLOGIC CLASSIFICATION</a:t>
            </a:r>
            <a:endParaRPr lang="en-IN" dirty="0"/>
          </a:p>
        </p:txBody>
      </p:sp>
    </p:spTree>
    <p:extLst>
      <p:ext uri="{BB962C8B-B14F-4D97-AF65-F5344CB8AC3E}">
        <p14:creationId xmlns:p14="http://schemas.microsoft.com/office/powerpoint/2010/main" val="422186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p:cNvPicPr>
            <a:picLocks noGrp="1" noChangeAspect="1" noChangeArrowheads="1"/>
          </p:cNvPicPr>
          <p:nvPr>
            <p:ph idx="1"/>
          </p:nvPr>
        </p:nvPicPr>
        <p:blipFill>
          <a:blip r:embed="rId2"/>
          <a:srcRect/>
          <a:stretch>
            <a:fillRect/>
          </a:stretch>
        </p:blipFill>
        <p:spPr bwMode="auto">
          <a:xfrm>
            <a:off x="214282" y="142852"/>
            <a:ext cx="8715372" cy="657924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2"/>
          <a:srcRect/>
          <a:stretch>
            <a:fillRect/>
          </a:stretch>
        </p:blipFill>
        <p:spPr bwMode="auto">
          <a:xfrm>
            <a:off x="142844" y="71414"/>
            <a:ext cx="8895915" cy="672163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r="30124"/>
          <a:stretch>
            <a:fillRect/>
          </a:stretch>
        </p:blipFill>
        <p:spPr bwMode="auto">
          <a:xfrm>
            <a:off x="571472" y="1285860"/>
            <a:ext cx="7858148" cy="399309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106706" y="857232"/>
            <a:ext cx="9058171" cy="507209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BICUSPID AORTIC VALVE</a:t>
            </a:r>
            <a:endParaRPr lang="en-IN" dirty="0"/>
          </a:p>
        </p:txBody>
      </p:sp>
      <p:sp>
        <p:nvSpPr>
          <p:cNvPr id="3" name="Content Placeholder 2"/>
          <p:cNvSpPr>
            <a:spLocks noGrp="1"/>
          </p:cNvSpPr>
          <p:nvPr>
            <p:ph idx="1"/>
          </p:nvPr>
        </p:nvSpPr>
        <p:spPr/>
        <p:txBody>
          <a:bodyPr/>
          <a:lstStyle/>
          <a:p>
            <a:endParaRPr lang="en-IN" dirty="0"/>
          </a:p>
        </p:txBody>
      </p:sp>
      <p:pic>
        <p:nvPicPr>
          <p:cNvPr id="28674" name="Picture 2" descr="Figure F2 "/>
          <p:cNvPicPr>
            <a:picLocks noChangeAspect="1" noChangeArrowheads="1"/>
          </p:cNvPicPr>
          <p:nvPr/>
        </p:nvPicPr>
        <p:blipFill>
          <a:blip r:embed="rId3"/>
          <a:srcRect/>
          <a:stretch>
            <a:fillRect/>
          </a:stretch>
        </p:blipFill>
        <p:spPr bwMode="auto">
          <a:xfrm>
            <a:off x="571472" y="2071678"/>
            <a:ext cx="8210550" cy="29527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278</Words>
  <Application>Microsoft Office PowerPoint</Application>
  <PresentationFormat>On-screen Show (4:3)</PresentationFormat>
  <Paragraphs>33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DESSERT</vt:lpstr>
      <vt:lpstr>Hemodynamic classification of VSD </vt:lpstr>
      <vt:lpstr>PDA classification</vt:lpstr>
      <vt:lpstr>PULMONARY HYPERTENSION HISTOLOGIC CLASSIFICATION</vt:lpstr>
      <vt:lpstr>PowerPoint Presentation</vt:lpstr>
      <vt:lpstr>PowerPoint Presentation</vt:lpstr>
      <vt:lpstr>PowerPoint Presentation</vt:lpstr>
      <vt:lpstr>PowerPoint Presentation</vt:lpstr>
      <vt:lpstr>TYPES OF BICUSPID AORTIC VALVE</vt:lpstr>
      <vt:lpstr>BAV Aortopathy</vt:lpstr>
      <vt:lpstr>BAV Aortopathy</vt:lpstr>
      <vt:lpstr>BAV Aortopathy</vt:lpstr>
      <vt:lpstr>Frequency of Eisenmenger- Paul wood series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dc:creator>
  <cp:lastModifiedBy>hp</cp:lastModifiedBy>
  <cp:revision>22</cp:revision>
  <dcterms:created xsi:type="dcterms:W3CDTF">2016-01-08T23:05:45Z</dcterms:created>
  <dcterms:modified xsi:type="dcterms:W3CDTF">2016-02-08T04:50:03Z</dcterms:modified>
</cp:coreProperties>
</file>